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0.svg" ContentType="image/svg+xml"/>
  <Override PartName="/ppt/media/image11.svg" ContentType="image/svg+xml"/>
  <Override PartName="/ppt/media/image12.svg" ContentType="image/svg+xml"/>
  <Override PartName="/ppt/media/image16.svg" ContentType="image/svg+xml"/>
  <Override PartName="/ppt/media/image17.svg" ContentType="image/svg+xml"/>
  <Override PartName="/ppt/media/image18.svg" ContentType="image/svg+xml"/>
  <Override PartName="/ppt/media/image19.svg" ContentType="image/svg+xml"/>
  <Override PartName="/ppt/media/image20.svg" ContentType="image/svg+xml"/>
  <Override PartName="/ppt/media/image21.svg" ContentType="image/svg+xml"/>
  <Override PartName="/ppt/media/image22.svg" ContentType="image/svg+xml"/>
  <Override PartName="/ppt/media/image23.svg" ContentType="image/svg+xml"/>
  <Override PartName="/ppt/media/image24.svg" ContentType="image/svg+xml"/>
  <Override PartName="/ppt/media/image27.svg" ContentType="image/svg+xml"/>
  <Override PartName="/ppt/media/image8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</p:sldIdLst>
  <p:sldSz cx="14630400" cy="8229600"/>
  <p:notesSz cx="8229600" cy="14630400"/>
  <p:embeddedFontLst>
    <p:embeddedFont>
      <p:font typeface="Bricolage Grotesque Extra Bold" panose="020B0605040402000204" pitchFamily="34" charset="0"/>
      <p:regular r:id="rId14"/>
    </p:embeddedFont>
    <p:embeddedFont>
      <p:font typeface="Bricolage Grotesque Extra Bold" panose="020B0605040402000204" pitchFamily="34" charset="-122"/>
      <p:regular r:id="rId15"/>
    </p:embeddedFont>
    <p:embeddedFont>
      <p:font typeface="Bricolage Grotesque Extra Bold" panose="020B0605040402000204" pitchFamily="34" charset="-120"/>
      <p:regular r:id="rId16"/>
    </p:embeddedFont>
    <p:embeddedFont>
      <p:font typeface="Montserrat" panose="00000500000000000000" pitchFamily="34" charset="0"/>
      <p:regular r:id="rId17"/>
      <p:bold r:id="rId18"/>
      <p:italic r:id="rId19"/>
      <p:boldItalic r:id="rId20"/>
    </p:embeddedFont>
    <p:embeddedFont>
      <p:font typeface="Montserrat" panose="00000500000000000000" pitchFamily="34" charset="-122"/>
      <p:regular r:id="rId21"/>
    </p:embeddedFont>
    <p:embeddedFont>
      <p:font typeface="Montserrat" panose="00000500000000000000" pitchFamily="34" charset="-120"/>
      <p:regular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E3F"/>
    <a:srgbClr val="4C39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3.fntdata"/><Relationship Id="rId25" Type="http://schemas.openxmlformats.org/officeDocument/2006/relationships/font" Target="fonts/font12.fntdata"/><Relationship Id="rId24" Type="http://schemas.openxmlformats.org/officeDocument/2006/relationships/font" Target="fonts/font11.fntdata"/><Relationship Id="rId23" Type="http://schemas.openxmlformats.org/officeDocument/2006/relationships/font" Target="fonts/font10.fntdata"/><Relationship Id="rId22" Type="http://schemas.openxmlformats.org/officeDocument/2006/relationships/font" Target="fonts/font9.fntdata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svg>
</file>

<file path=ppt/media/image12.svg>
</file>

<file path=ppt/media/image13.png>
</file>

<file path=ppt/media/image14.png>
</file>

<file path=ppt/media/image15.png>
</file>

<file path=ppt/media/image16.svg>
</file>

<file path=ppt/media/image17.svg>
</file>

<file path=ppt/media/image18.svg>
</file>

<file path=ppt/media/image19.svg>
</file>

<file path=ppt/media/image2.png>
</file>

<file path=ppt/media/image20.svg>
</file>

<file path=ppt/media/image21.svg>
</file>

<file path=ppt/media/image22.svg>
</file>

<file path=ppt/media/image23.svg>
</file>

<file path=ppt/media/image24.svg>
</file>

<file path=ppt/media/image25.png>
</file>

<file path=ppt/media/image26.png>
</file>

<file path=ppt/media/image27.sv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.xml"/><Relationship Id="rId8" Type="http://schemas.openxmlformats.org/officeDocument/2006/relationships/image" Target="../media/image12.svg"/><Relationship Id="rId7" Type="http://schemas.openxmlformats.org/officeDocument/2006/relationships/image" Target="../media/image11.svg"/><Relationship Id="rId6" Type="http://schemas.openxmlformats.org/officeDocument/2006/relationships/image" Target="../media/image10.svg"/><Relationship Id="rId5" Type="http://schemas.openxmlformats.org/officeDocument/2006/relationships/image" Target="../media/image9.svg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0" Type="http://schemas.openxmlformats.org/officeDocument/2006/relationships/notesSlide" Target="../notesSlides/notesSlide2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5" Type="http://schemas.openxmlformats.org/officeDocument/2006/relationships/image" Target="../media/image18.svg"/><Relationship Id="rId4" Type="http://schemas.openxmlformats.org/officeDocument/2006/relationships/image" Target="../media/image17.svg"/><Relationship Id="rId3" Type="http://schemas.openxmlformats.org/officeDocument/2006/relationships/image" Target="../media/image16.svg"/><Relationship Id="rId2" Type="http://schemas.openxmlformats.org/officeDocument/2006/relationships/image" Target="../media/image7.png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image" Target="../media/image20.svg"/><Relationship Id="rId4" Type="http://schemas.openxmlformats.org/officeDocument/2006/relationships/image" Target="../media/image7.png"/><Relationship Id="rId37" Type="http://schemas.openxmlformats.org/officeDocument/2006/relationships/notesSlide" Target="../notesSlides/notesSlide6.xml"/><Relationship Id="rId36" Type="http://schemas.openxmlformats.org/officeDocument/2006/relationships/slideLayout" Target="../slideLayouts/slideLayout7.xml"/><Relationship Id="rId35" Type="http://schemas.openxmlformats.org/officeDocument/2006/relationships/image" Target="../media/image3.png"/><Relationship Id="rId34" Type="http://schemas.openxmlformats.org/officeDocument/2006/relationships/image" Target="../media/image4.png"/><Relationship Id="rId33" Type="http://schemas.openxmlformats.org/officeDocument/2006/relationships/image" Target="../media/image26.png"/><Relationship Id="rId32" Type="http://schemas.openxmlformats.org/officeDocument/2006/relationships/image" Target="../media/image25.png"/><Relationship Id="rId31" Type="http://schemas.openxmlformats.org/officeDocument/2006/relationships/tags" Target="../tags/tag25.xml"/><Relationship Id="rId30" Type="http://schemas.openxmlformats.org/officeDocument/2006/relationships/tags" Target="../tags/tag24.xml"/><Relationship Id="rId3" Type="http://schemas.openxmlformats.org/officeDocument/2006/relationships/tags" Target="../tags/tag3.xml"/><Relationship Id="rId29" Type="http://schemas.openxmlformats.org/officeDocument/2006/relationships/image" Target="../media/image24.svg"/><Relationship Id="rId28" Type="http://schemas.openxmlformats.org/officeDocument/2006/relationships/tags" Target="../tags/tag23.xml"/><Relationship Id="rId27" Type="http://schemas.openxmlformats.org/officeDocument/2006/relationships/tags" Target="../tags/tag22.xml"/><Relationship Id="rId26" Type="http://schemas.openxmlformats.org/officeDocument/2006/relationships/tags" Target="../tags/tag21.xml"/><Relationship Id="rId25" Type="http://schemas.openxmlformats.org/officeDocument/2006/relationships/tags" Target="../tags/tag20.xml"/><Relationship Id="rId24" Type="http://schemas.openxmlformats.org/officeDocument/2006/relationships/tags" Target="../tags/tag19.xml"/><Relationship Id="rId23" Type="http://schemas.openxmlformats.org/officeDocument/2006/relationships/image" Target="../media/image23.svg"/><Relationship Id="rId22" Type="http://schemas.openxmlformats.org/officeDocument/2006/relationships/tags" Target="../tags/tag18.xml"/><Relationship Id="rId21" Type="http://schemas.openxmlformats.org/officeDocument/2006/relationships/tags" Target="../tags/tag17.xml"/><Relationship Id="rId20" Type="http://schemas.openxmlformats.org/officeDocument/2006/relationships/tags" Target="../tags/tag16.xml"/><Relationship Id="rId2" Type="http://schemas.openxmlformats.org/officeDocument/2006/relationships/tags" Target="../tags/tag2.xml"/><Relationship Id="rId19" Type="http://schemas.openxmlformats.org/officeDocument/2006/relationships/tags" Target="../tags/tag15.xml"/><Relationship Id="rId18" Type="http://schemas.openxmlformats.org/officeDocument/2006/relationships/tags" Target="../tags/tag14.xml"/><Relationship Id="rId17" Type="http://schemas.openxmlformats.org/officeDocument/2006/relationships/image" Target="../media/image22.svg"/><Relationship Id="rId16" Type="http://schemas.openxmlformats.org/officeDocument/2006/relationships/tags" Target="../tags/tag13.xml"/><Relationship Id="rId15" Type="http://schemas.openxmlformats.org/officeDocument/2006/relationships/tags" Target="../tags/tag12.xml"/><Relationship Id="rId14" Type="http://schemas.openxmlformats.org/officeDocument/2006/relationships/tags" Target="../tags/tag11.xml"/><Relationship Id="rId13" Type="http://schemas.openxmlformats.org/officeDocument/2006/relationships/tags" Target="../tags/tag10.xml"/><Relationship Id="rId12" Type="http://schemas.openxmlformats.org/officeDocument/2006/relationships/tags" Target="../tags/tag9.xml"/><Relationship Id="rId11" Type="http://schemas.openxmlformats.org/officeDocument/2006/relationships/image" Target="../media/image21.svg"/><Relationship Id="rId10" Type="http://schemas.openxmlformats.org/officeDocument/2006/relationships/tags" Target="../tags/tag8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7.sv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99490" y="311785"/>
            <a:ext cx="11621770" cy="144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480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SWASHAKTI: Women-Led Hygienic &amp; </a:t>
            </a:r>
            <a:endParaRPr lang="en-US" sz="4800" b="1" dirty="0">
              <a:solidFill>
                <a:srgbClr val="EEAEF6"/>
              </a:solidFill>
              <a:latin typeface="Bricolage Grotesque Extra Bold" panose="020B0605040402000204" pitchFamily="34" charset="0"/>
              <a:ea typeface="Bricolage Grotesque Extra Bold" panose="020B0605040402000204" pitchFamily="34" charset="-122"/>
              <a:cs typeface="Bricolage Grotesque Extra Bold" panose="020B0605040402000204" pitchFamily="34" charset="-12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4800" b="1" dirty="0">
              <a:solidFill>
                <a:srgbClr val="EEAEF6"/>
              </a:solidFill>
              <a:latin typeface="Bricolage Grotesque Extra Bold" panose="020B0605040402000204" pitchFamily="34" charset="0"/>
              <a:ea typeface="Bricolage Grotesque Extra Bold" panose="020B0605040402000204" pitchFamily="34" charset="-122"/>
              <a:cs typeface="Bricolage Grotesque Extra Bold" panose="020B0605040402000204" pitchFamily="34" charset="-120"/>
            </a:endParaRPr>
          </a:p>
          <a:p>
            <a:pPr marL="0" indent="0" algn="ctr">
              <a:lnSpc>
                <a:spcPts val="2750"/>
              </a:lnSpc>
              <a:buNone/>
            </a:pPr>
            <a:r>
              <a:rPr lang="en-US" sz="480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Sustainable Pad Micro-Enterprise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231100" y="1397159"/>
            <a:ext cx="13836729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EEAEF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Theme:</a:t>
            </a:r>
            <a:r>
              <a:rPr lang="en-US" sz="14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Livelihood Generation &amp; Women-Led Enterprises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231100" y="1696561"/>
            <a:ext cx="3060740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The Problem &amp; Opportunity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231100" y="2032278"/>
            <a:ext cx="1701165" cy="2126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The Problem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231100" y="2358271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Over 60% of rural women lack access to hygienic menstrual products, leading to serious health risks.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231100" y="2579370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Unsafe menstrual practices contribute to infections and increased absenteeism from school and work.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231100" y="2800469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A critical shortage of stable income opportunities hinders economic independence for many women.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231100" y="3021568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Commercially available pads are often expensive and contribute to non-biodegradable waste.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231100" y="3242667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Rural markets suffer from weak and unreliable distribution networks, limiting access to essential goods.</a:t>
            </a:r>
            <a:endParaRPr lang="en-US" sz="850" dirty="0"/>
          </a:p>
        </p:txBody>
      </p:sp>
      <p:sp>
        <p:nvSpPr>
          <p:cNvPr id="11" name="Text 9"/>
          <p:cNvSpPr/>
          <p:nvPr/>
        </p:nvSpPr>
        <p:spPr>
          <a:xfrm>
            <a:off x="7295436" y="2032278"/>
            <a:ext cx="1701165" cy="2126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Opportunity</a:t>
            </a:r>
            <a:endParaRPr lang="en-US" sz="130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8320" y="3581400"/>
            <a:ext cx="4204970" cy="4204970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7461171" y="9058989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India presents a fertile ground for change with:</a:t>
            </a:r>
            <a:endParaRPr lang="en-US" sz="850" dirty="0"/>
          </a:p>
        </p:txBody>
      </p:sp>
      <p:sp>
        <p:nvSpPr>
          <p:cNvPr id="14" name="Text 11"/>
          <p:cNvSpPr/>
          <p:nvPr/>
        </p:nvSpPr>
        <p:spPr>
          <a:xfrm>
            <a:off x="7461171" y="9342477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Rapidly rising digital adoption even in remote areas.</a:t>
            </a:r>
            <a:endParaRPr lang="en-US" sz="850" dirty="0"/>
          </a:p>
        </p:txBody>
      </p:sp>
      <p:sp>
        <p:nvSpPr>
          <p:cNvPr id="15" name="Text 12"/>
          <p:cNvSpPr/>
          <p:nvPr/>
        </p:nvSpPr>
        <p:spPr>
          <a:xfrm>
            <a:off x="7461171" y="9563576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A robust ecosystem of Self-Help Groups (SHGs) ready for engagement.</a:t>
            </a:r>
            <a:endParaRPr lang="en-US" sz="850" dirty="0"/>
          </a:p>
        </p:txBody>
      </p:sp>
      <p:sp>
        <p:nvSpPr>
          <p:cNvPr id="16" name="Text 13"/>
          <p:cNvSpPr/>
          <p:nvPr/>
        </p:nvSpPr>
        <p:spPr>
          <a:xfrm>
            <a:off x="7461171" y="9784675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Growing demand for affordable, eco-friendly menstrual products.</a:t>
            </a:r>
            <a:endParaRPr lang="en-US" sz="850" dirty="0"/>
          </a:p>
        </p:txBody>
      </p:sp>
      <p:sp>
        <p:nvSpPr>
          <p:cNvPr id="17" name="Text 14"/>
          <p:cNvSpPr/>
          <p:nvPr/>
        </p:nvSpPr>
        <p:spPr>
          <a:xfrm>
            <a:off x="7461171" y="10005774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Strong government initiatives supporting women-led micro-enterprises.</a:t>
            </a:r>
            <a:endParaRPr lang="en-US" sz="850" dirty="0"/>
          </a:p>
        </p:txBody>
      </p:sp>
      <p:sp>
        <p:nvSpPr>
          <p:cNvPr id="18" name="Rectangles 17"/>
          <p:cNvSpPr/>
          <p:nvPr/>
        </p:nvSpPr>
        <p:spPr>
          <a:xfrm>
            <a:off x="12386945" y="7549515"/>
            <a:ext cx="2173605" cy="612775"/>
          </a:xfrm>
          <a:prstGeom prst="rect">
            <a:avLst/>
          </a:prstGeom>
          <a:solidFill>
            <a:srgbClr val="090E3F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51" name="Picture 50" descr="Screenshot 2025-12-16 1747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770" y="1527810"/>
            <a:ext cx="2781300" cy="5956300"/>
          </a:xfrm>
          <a:prstGeom prst="rect">
            <a:avLst/>
          </a:prstGeom>
        </p:spPr>
      </p:pic>
      <p:pic>
        <p:nvPicPr>
          <p:cNvPr id="50" name="Picture 49" descr="Screenshot 2025-12-16 17480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7210" y="1539240"/>
            <a:ext cx="2816225" cy="59029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6014" y="389930"/>
            <a:ext cx="358354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Our Solution: SWASHAKTI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496014" y="800933"/>
            <a:ext cx="4310182" cy="2657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A Women-Run Micro-Enterprise Network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496014" y="1279208"/>
            <a:ext cx="13638371" cy="2266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A decentralized model empowering trained women to create </a:t>
            </a:r>
            <a:r>
              <a:rPr lang="en-US" sz="1100" b="1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BIS-standardized, biodegradable sanitary pads</a:t>
            </a: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using locally sourced materials.</a:t>
            </a:r>
            <a:endParaRPr lang="en-US" sz="11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1311" y="1759387"/>
            <a:ext cx="2487216" cy="1700689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1874" y="1759387"/>
            <a:ext cx="2487216" cy="1700689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496014" y="3926086"/>
            <a:ext cx="4451628" cy="1270992"/>
          </a:xfrm>
          <a:prstGeom prst="roundRect">
            <a:avLst>
              <a:gd name="adj" fmla="val 5756"/>
            </a:avLst>
          </a:prstGeom>
          <a:solidFill>
            <a:srgbClr val="090E3F"/>
          </a:solidFill>
        </p:spPr>
      </p:sp>
      <p:sp>
        <p:nvSpPr>
          <p:cNvPr id="8" name="Shape 4"/>
          <p:cNvSpPr/>
          <p:nvPr/>
        </p:nvSpPr>
        <p:spPr>
          <a:xfrm>
            <a:off x="496014" y="3910846"/>
            <a:ext cx="4451628" cy="60960"/>
          </a:xfrm>
          <a:prstGeom prst="roundRect">
            <a:avLst>
              <a:gd name="adj" fmla="val 97649"/>
            </a:avLst>
          </a:prstGeom>
          <a:solidFill>
            <a:srgbClr val="EEAEF6"/>
          </a:solidFill>
        </p:spPr>
      </p:sp>
      <p:sp>
        <p:nvSpPr>
          <p:cNvPr id="9" name="Shape 5"/>
          <p:cNvSpPr/>
          <p:nvPr/>
        </p:nvSpPr>
        <p:spPr>
          <a:xfrm>
            <a:off x="2509183" y="3713559"/>
            <a:ext cx="425172" cy="425172"/>
          </a:xfrm>
          <a:prstGeom prst="roundRect">
            <a:avLst>
              <a:gd name="adj" fmla="val 215066"/>
            </a:avLst>
          </a:prstGeom>
          <a:solidFill>
            <a:srgbClr val="EEAEF6"/>
          </a:solidFill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36699" y="3841075"/>
            <a:ext cx="170021" cy="17002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52939" y="4280297"/>
            <a:ext cx="1771531" cy="2214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Local Production</a:t>
            </a:r>
            <a:endParaRPr lang="en-US" sz="1350" dirty="0"/>
          </a:p>
        </p:txBody>
      </p:sp>
      <p:sp>
        <p:nvSpPr>
          <p:cNvPr id="12" name="Text 7"/>
          <p:cNvSpPr/>
          <p:nvPr/>
        </p:nvSpPr>
        <p:spPr>
          <a:xfrm>
            <a:off x="652939" y="4586764"/>
            <a:ext cx="4137779" cy="4533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Small units (5-15 women) drive community-level manufacturing.</a:t>
            </a:r>
            <a:endParaRPr lang="en-US" sz="1100" dirty="0"/>
          </a:p>
        </p:txBody>
      </p:sp>
      <p:sp>
        <p:nvSpPr>
          <p:cNvPr id="13" name="Shape 8"/>
          <p:cNvSpPr/>
          <p:nvPr/>
        </p:nvSpPr>
        <p:spPr>
          <a:xfrm>
            <a:off x="5089327" y="3926086"/>
            <a:ext cx="4451628" cy="1270992"/>
          </a:xfrm>
          <a:prstGeom prst="roundRect">
            <a:avLst>
              <a:gd name="adj" fmla="val 5756"/>
            </a:avLst>
          </a:prstGeom>
          <a:solidFill>
            <a:srgbClr val="090E3F"/>
          </a:solidFill>
        </p:spPr>
      </p:sp>
      <p:sp>
        <p:nvSpPr>
          <p:cNvPr id="14" name="Shape 9"/>
          <p:cNvSpPr/>
          <p:nvPr/>
        </p:nvSpPr>
        <p:spPr>
          <a:xfrm>
            <a:off x="5089327" y="3910846"/>
            <a:ext cx="4451628" cy="60960"/>
          </a:xfrm>
          <a:prstGeom prst="roundRect">
            <a:avLst>
              <a:gd name="adj" fmla="val 97649"/>
            </a:avLst>
          </a:prstGeom>
          <a:solidFill>
            <a:srgbClr val="EEAEF6"/>
          </a:solidFill>
        </p:spPr>
      </p:sp>
      <p:sp>
        <p:nvSpPr>
          <p:cNvPr id="15" name="Shape 10"/>
          <p:cNvSpPr/>
          <p:nvPr/>
        </p:nvSpPr>
        <p:spPr>
          <a:xfrm>
            <a:off x="7102495" y="3713559"/>
            <a:ext cx="425172" cy="425172"/>
          </a:xfrm>
          <a:prstGeom prst="roundRect">
            <a:avLst>
              <a:gd name="adj" fmla="val 215066"/>
            </a:avLst>
          </a:prstGeom>
          <a:solidFill>
            <a:srgbClr val="EEAEF6"/>
          </a:solidFill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30011" y="3841075"/>
            <a:ext cx="170021" cy="17002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5246251" y="4280297"/>
            <a:ext cx="1771531" cy="2214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AI Quality Check</a:t>
            </a:r>
            <a:endParaRPr lang="en-US" sz="1350" dirty="0"/>
          </a:p>
        </p:txBody>
      </p:sp>
      <p:sp>
        <p:nvSpPr>
          <p:cNvPr id="18" name="Text 12"/>
          <p:cNvSpPr/>
          <p:nvPr/>
        </p:nvSpPr>
        <p:spPr>
          <a:xfrm>
            <a:off x="5246251" y="4586764"/>
            <a:ext cx="4137779" cy="4533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Innovative app for real-time quality assurance (sealing, size, contamination).</a:t>
            </a:r>
            <a:endParaRPr lang="en-US" sz="1100" dirty="0"/>
          </a:p>
        </p:txBody>
      </p:sp>
      <p:sp>
        <p:nvSpPr>
          <p:cNvPr id="19" name="Shape 13"/>
          <p:cNvSpPr/>
          <p:nvPr/>
        </p:nvSpPr>
        <p:spPr>
          <a:xfrm>
            <a:off x="9682639" y="3926086"/>
            <a:ext cx="4451628" cy="1270992"/>
          </a:xfrm>
          <a:prstGeom prst="roundRect">
            <a:avLst>
              <a:gd name="adj" fmla="val 5756"/>
            </a:avLst>
          </a:prstGeom>
          <a:solidFill>
            <a:srgbClr val="090E3F"/>
          </a:solidFill>
        </p:spPr>
      </p:sp>
      <p:sp>
        <p:nvSpPr>
          <p:cNvPr id="20" name="Shape 14"/>
          <p:cNvSpPr/>
          <p:nvPr/>
        </p:nvSpPr>
        <p:spPr>
          <a:xfrm>
            <a:off x="9682639" y="3910846"/>
            <a:ext cx="4451628" cy="60960"/>
          </a:xfrm>
          <a:prstGeom prst="roundRect">
            <a:avLst>
              <a:gd name="adj" fmla="val 97649"/>
            </a:avLst>
          </a:prstGeom>
          <a:solidFill>
            <a:srgbClr val="EEAEF6"/>
          </a:solidFill>
        </p:spPr>
      </p:sp>
      <p:sp>
        <p:nvSpPr>
          <p:cNvPr id="21" name="Shape 15"/>
          <p:cNvSpPr/>
          <p:nvPr/>
        </p:nvSpPr>
        <p:spPr>
          <a:xfrm>
            <a:off x="11695807" y="3713559"/>
            <a:ext cx="425172" cy="425172"/>
          </a:xfrm>
          <a:prstGeom prst="roundRect">
            <a:avLst>
              <a:gd name="adj" fmla="val 215066"/>
            </a:avLst>
          </a:prstGeom>
          <a:solidFill>
            <a:srgbClr val="EEAEF6"/>
          </a:solidFill>
        </p:spPr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823323" y="3841075"/>
            <a:ext cx="170021" cy="170021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9839563" y="4280297"/>
            <a:ext cx="1771531" cy="2214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Eco-Friendly Tech</a:t>
            </a:r>
            <a:endParaRPr lang="en-US" sz="1350" dirty="0"/>
          </a:p>
        </p:txBody>
      </p:sp>
      <p:sp>
        <p:nvSpPr>
          <p:cNvPr id="24" name="Text 17"/>
          <p:cNvSpPr/>
          <p:nvPr/>
        </p:nvSpPr>
        <p:spPr>
          <a:xfrm>
            <a:off x="9839563" y="4586764"/>
            <a:ext cx="4137779" cy="4533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Utilizing sustainable materials like banana fiber and bamboo pulp.</a:t>
            </a:r>
            <a:endParaRPr lang="en-US" sz="1100" dirty="0"/>
          </a:p>
        </p:txBody>
      </p:sp>
      <p:sp>
        <p:nvSpPr>
          <p:cNvPr id="25" name="Shape 18"/>
          <p:cNvSpPr/>
          <p:nvPr/>
        </p:nvSpPr>
        <p:spPr>
          <a:xfrm>
            <a:off x="496014" y="5551289"/>
            <a:ext cx="6748224" cy="1044297"/>
          </a:xfrm>
          <a:prstGeom prst="roundRect">
            <a:avLst>
              <a:gd name="adj" fmla="val 7005"/>
            </a:avLst>
          </a:prstGeom>
          <a:solidFill>
            <a:srgbClr val="090E3F"/>
          </a:solidFill>
        </p:spPr>
      </p:sp>
      <p:sp>
        <p:nvSpPr>
          <p:cNvPr id="26" name="Shape 19"/>
          <p:cNvSpPr/>
          <p:nvPr/>
        </p:nvSpPr>
        <p:spPr>
          <a:xfrm>
            <a:off x="496014" y="5536049"/>
            <a:ext cx="6748224" cy="60960"/>
          </a:xfrm>
          <a:prstGeom prst="roundRect">
            <a:avLst>
              <a:gd name="adj" fmla="val 97649"/>
            </a:avLst>
          </a:prstGeom>
          <a:solidFill>
            <a:srgbClr val="EEAEF6"/>
          </a:solidFill>
        </p:spPr>
      </p:sp>
      <p:sp>
        <p:nvSpPr>
          <p:cNvPr id="27" name="Shape 20"/>
          <p:cNvSpPr/>
          <p:nvPr/>
        </p:nvSpPr>
        <p:spPr>
          <a:xfrm>
            <a:off x="3657540" y="5338763"/>
            <a:ext cx="425172" cy="425172"/>
          </a:xfrm>
          <a:prstGeom prst="roundRect">
            <a:avLst>
              <a:gd name="adj" fmla="val 215066"/>
            </a:avLst>
          </a:prstGeom>
          <a:solidFill>
            <a:srgbClr val="EEAEF6"/>
          </a:solidFill>
        </p:spPr>
      </p:sp>
      <p:pic>
        <p:nvPicPr>
          <p:cNvPr id="28" name="Image 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785056" y="5466278"/>
            <a:ext cx="170021" cy="170021"/>
          </a:xfrm>
          <a:prstGeom prst="rect">
            <a:avLst/>
          </a:prstGeom>
        </p:spPr>
      </p:pic>
      <p:sp>
        <p:nvSpPr>
          <p:cNvPr id="29" name="Text 21"/>
          <p:cNvSpPr/>
          <p:nvPr/>
        </p:nvSpPr>
        <p:spPr>
          <a:xfrm>
            <a:off x="652939" y="5905500"/>
            <a:ext cx="2552343" cy="2214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Marketplace &amp; Subscriptions</a:t>
            </a:r>
            <a:endParaRPr lang="en-US" sz="1350" dirty="0"/>
          </a:p>
        </p:txBody>
      </p:sp>
      <p:sp>
        <p:nvSpPr>
          <p:cNvPr id="30" name="Text 22"/>
          <p:cNvSpPr/>
          <p:nvPr/>
        </p:nvSpPr>
        <p:spPr>
          <a:xfrm>
            <a:off x="652939" y="6211967"/>
            <a:ext cx="6434376" cy="2266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Diverse sales channels: direct, bulk, and recurring subscriptions.</a:t>
            </a:r>
            <a:endParaRPr lang="en-US" sz="1100" dirty="0"/>
          </a:p>
        </p:txBody>
      </p:sp>
      <p:sp>
        <p:nvSpPr>
          <p:cNvPr id="31" name="Shape 23"/>
          <p:cNvSpPr/>
          <p:nvPr/>
        </p:nvSpPr>
        <p:spPr>
          <a:xfrm>
            <a:off x="7385923" y="5551289"/>
            <a:ext cx="6748343" cy="1044297"/>
          </a:xfrm>
          <a:prstGeom prst="roundRect">
            <a:avLst>
              <a:gd name="adj" fmla="val 7005"/>
            </a:avLst>
          </a:prstGeom>
          <a:solidFill>
            <a:srgbClr val="090E3F"/>
          </a:solidFill>
        </p:spPr>
      </p:sp>
      <p:sp>
        <p:nvSpPr>
          <p:cNvPr id="32" name="Shape 24"/>
          <p:cNvSpPr/>
          <p:nvPr/>
        </p:nvSpPr>
        <p:spPr>
          <a:xfrm>
            <a:off x="7385923" y="5536049"/>
            <a:ext cx="6748343" cy="60960"/>
          </a:xfrm>
          <a:prstGeom prst="roundRect">
            <a:avLst>
              <a:gd name="adj" fmla="val 97649"/>
            </a:avLst>
          </a:prstGeom>
          <a:solidFill>
            <a:srgbClr val="EEAEF6"/>
          </a:solidFill>
        </p:spPr>
      </p:sp>
      <p:sp>
        <p:nvSpPr>
          <p:cNvPr id="33" name="Shape 25"/>
          <p:cNvSpPr/>
          <p:nvPr/>
        </p:nvSpPr>
        <p:spPr>
          <a:xfrm>
            <a:off x="10547449" y="5338763"/>
            <a:ext cx="425172" cy="425172"/>
          </a:xfrm>
          <a:prstGeom prst="roundRect">
            <a:avLst>
              <a:gd name="adj" fmla="val 215066"/>
            </a:avLst>
          </a:prstGeom>
          <a:solidFill>
            <a:srgbClr val="EEAEF6"/>
          </a:solidFill>
        </p:spPr>
      </p:sp>
      <p:pic>
        <p:nvPicPr>
          <p:cNvPr id="34" name="Image 6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74965" y="5466278"/>
            <a:ext cx="170021" cy="170021"/>
          </a:xfrm>
          <a:prstGeom prst="rect">
            <a:avLst/>
          </a:prstGeom>
        </p:spPr>
      </p:pic>
      <p:sp>
        <p:nvSpPr>
          <p:cNvPr id="35" name="Text 26"/>
          <p:cNvSpPr/>
          <p:nvPr/>
        </p:nvSpPr>
        <p:spPr>
          <a:xfrm>
            <a:off x="7542848" y="5905500"/>
            <a:ext cx="2078236" cy="2214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Education &amp; Awareness</a:t>
            </a:r>
            <a:endParaRPr lang="en-US" sz="1350" dirty="0"/>
          </a:p>
        </p:txBody>
      </p:sp>
      <p:sp>
        <p:nvSpPr>
          <p:cNvPr id="36" name="Text 27"/>
          <p:cNvSpPr/>
          <p:nvPr/>
        </p:nvSpPr>
        <p:spPr>
          <a:xfrm>
            <a:off x="7542848" y="6211967"/>
            <a:ext cx="6434495" cy="2266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Promoting menstrual hygiene education within local communities.</a:t>
            </a:r>
            <a:endParaRPr lang="en-US" sz="1100" dirty="0"/>
          </a:p>
        </p:txBody>
      </p:sp>
      <p:sp>
        <p:nvSpPr>
          <p:cNvPr id="37" name="Text 28"/>
          <p:cNvSpPr/>
          <p:nvPr/>
        </p:nvSpPr>
        <p:spPr>
          <a:xfrm>
            <a:off x="708541" y="6967538"/>
            <a:ext cx="2125861" cy="2657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Why It Works</a:t>
            </a:r>
            <a:endParaRPr lang="en-US" sz="1650" dirty="0"/>
          </a:p>
        </p:txBody>
      </p:sp>
      <p:sp>
        <p:nvSpPr>
          <p:cNvPr id="38" name="Text 29"/>
          <p:cNvSpPr/>
          <p:nvPr/>
        </p:nvSpPr>
        <p:spPr>
          <a:xfrm>
            <a:off x="708541" y="7445812"/>
            <a:ext cx="13425845" cy="2343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✔</a:t>
            </a: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Ultra-low cost </a:t>
            </a:r>
            <a:r>
              <a:rPr lang="en-US" sz="1100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✔</a:t>
            </a: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Local ownership </a:t>
            </a:r>
            <a:r>
              <a:rPr lang="en-US" sz="1100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✔</a:t>
            </a: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High social acceptability </a:t>
            </a:r>
            <a:r>
              <a:rPr lang="en-US" sz="1100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✔</a:t>
            </a: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Environment-friendly </a:t>
            </a:r>
            <a:r>
              <a:rPr lang="en-US" sz="1100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✔</a:t>
            </a:r>
            <a:r>
              <a:rPr lang="en-US" sz="11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Scalable micro-franchise model</a:t>
            </a:r>
            <a:endParaRPr lang="en-US" sz="1100" dirty="0"/>
          </a:p>
        </p:txBody>
      </p:sp>
      <p:sp>
        <p:nvSpPr>
          <p:cNvPr id="39" name="Shape 30"/>
          <p:cNvSpPr/>
          <p:nvPr/>
        </p:nvSpPr>
        <p:spPr>
          <a:xfrm>
            <a:off x="496014" y="6755011"/>
            <a:ext cx="15240" cy="1084540"/>
          </a:xfrm>
          <a:prstGeom prst="rect">
            <a:avLst/>
          </a:prstGeom>
          <a:solidFill>
            <a:srgbClr val="EEAEF6"/>
          </a:solidFill>
        </p:spPr>
      </p:sp>
      <p:sp>
        <p:nvSpPr>
          <p:cNvPr id="40" name="Rectangles 39"/>
          <p:cNvSpPr/>
          <p:nvPr/>
        </p:nvSpPr>
        <p:spPr>
          <a:xfrm>
            <a:off x="12386945" y="7549515"/>
            <a:ext cx="2173605" cy="612775"/>
          </a:xfrm>
          <a:prstGeom prst="rect">
            <a:avLst/>
          </a:prstGeom>
          <a:solidFill>
            <a:srgbClr val="090E3F"/>
          </a:solidFill>
          <a:ln>
            <a:solidFill>
              <a:srgbClr val="090E3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3184" y="638770"/>
            <a:ext cx="7861340" cy="5093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Business Model: Feasible + Sustainable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13184" y="1657469"/>
            <a:ext cx="3056930" cy="3821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Revenue Streams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13184" y="2243376"/>
            <a:ext cx="6353413" cy="652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SzPct val="100000"/>
              <a:buNone/>
            </a:pPr>
            <a:r>
              <a:rPr lang="en-US" sz="1600" b="1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Product Sales:</a:t>
            </a:r>
            <a:r>
              <a:rPr lang="en-US" sz="16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Biodegradable pads, panty liners, and comprehensive hygiene kits.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3184" y="2966918"/>
            <a:ext cx="6353413" cy="652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SzPct val="100000"/>
              <a:buNone/>
            </a:pPr>
            <a:r>
              <a:rPr lang="en-US" sz="1600" b="1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Bulk Orders:</a:t>
            </a:r>
            <a:r>
              <a:rPr lang="en-US" sz="16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Partnerships with schools, anganwadis (rural child care centers), NGOs, and CSR initiatives.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3184" y="3690461"/>
            <a:ext cx="6353413" cy="652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SzPct val="100000"/>
              <a:buNone/>
            </a:pPr>
            <a:r>
              <a:rPr lang="en-US" sz="1600" b="1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Subscription Model:</a:t>
            </a:r>
            <a:r>
              <a:rPr lang="en-US" sz="16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Affordable ₹49/month hygiene kits specifically for school girls.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13184" y="4414004"/>
            <a:ext cx="6353413" cy="652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SzPct val="100000"/>
              <a:buNone/>
            </a:pPr>
            <a:r>
              <a:rPr lang="en-US" sz="1600" b="1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SWASHAKTI Franchise Kit:</a:t>
            </a:r>
            <a:r>
              <a:rPr lang="en-US" sz="16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Includes machinery, raw materials, branding, and comprehensive training.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13184" y="5137547"/>
            <a:ext cx="6353413" cy="652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SzPct val="100000"/>
              <a:buNone/>
            </a:pPr>
            <a:r>
              <a:rPr lang="en-US" sz="1600" b="1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Digital Marketplace Commission:</a:t>
            </a:r>
            <a:r>
              <a:rPr lang="en-US" sz="16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A 10% fee on all online sales generated through our platform.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571423" y="1657469"/>
            <a:ext cx="3056930" cy="3821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Cost Structure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7571423" y="2243376"/>
            <a:ext cx="6353413" cy="326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Procurement of sustainable raw materials.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571423" y="2640806"/>
            <a:ext cx="6353413" cy="652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Extensive training and skill development programs for women artisans.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571423" y="3364349"/>
            <a:ext cx="6353413" cy="652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Regular machine maintenance to ensure continuous production.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571423" y="4087892"/>
            <a:ext cx="6353413" cy="326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Eco-friendly packaging design and production.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571423" y="4485323"/>
            <a:ext cx="6353413" cy="652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Ongoing app development and maintenance for quality control, alongside establishing quality labs.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13184" y="6090285"/>
            <a:ext cx="13204031" cy="1500426"/>
          </a:xfrm>
          <a:prstGeom prst="roundRect">
            <a:avLst>
              <a:gd name="adj" fmla="val 5705"/>
            </a:avLst>
          </a:prstGeom>
          <a:solidFill>
            <a:srgbClr val="282D5E"/>
          </a:solidFill>
        </p:spPr>
      </p:sp>
      <p:sp>
        <p:nvSpPr>
          <p:cNvPr id="16" name="Shape 14"/>
          <p:cNvSpPr/>
          <p:nvPr/>
        </p:nvSpPr>
        <p:spPr>
          <a:xfrm>
            <a:off x="713184" y="6090285"/>
            <a:ext cx="4401264" cy="1500426"/>
          </a:xfrm>
          <a:prstGeom prst="roundRect">
            <a:avLst>
              <a:gd name="adj" fmla="val 5705"/>
            </a:avLst>
          </a:prstGeom>
          <a:solidFill>
            <a:srgbClr val="EEAEF6"/>
          </a:solidFill>
        </p:spPr>
      </p:sp>
      <p:sp>
        <p:nvSpPr>
          <p:cNvPr id="17" name="Text 15"/>
          <p:cNvSpPr/>
          <p:nvPr/>
        </p:nvSpPr>
        <p:spPr>
          <a:xfrm>
            <a:off x="916900" y="6294001"/>
            <a:ext cx="2547461" cy="3184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Financial Feasibility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916900" y="6734770"/>
            <a:ext cx="3993832" cy="326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Break-even in </a:t>
            </a:r>
            <a:r>
              <a:rPr lang="en-US" sz="1600" b="1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5–6 months per unit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14449" y="6090285"/>
            <a:ext cx="4401383" cy="1500426"/>
          </a:xfrm>
          <a:prstGeom prst="rect">
            <a:avLst/>
          </a:prstGeom>
          <a:solidFill>
            <a:srgbClr val="EEAEF6"/>
          </a:solidFill>
        </p:spPr>
      </p:sp>
      <p:sp>
        <p:nvSpPr>
          <p:cNvPr id="20" name="Shape 18"/>
          <p:cNvSpPr/>
          <p:nvPr/>
        </p:nvSpPr>
        <p:spPr>
          <a:xfrm>
            <a:off x="5114449" y="6090285"/>
            <a:ext cx="22860" cy="1500426"/>
          </a:xfrm>
          <a:prstGeom prst="roundRect">
            <a:avLst>
              <a:gd name="adj" fmla="val 374437"/>
            </a:avLst>
          </a:prstGeom>
          <a:solidFill>
            <a:srgbClr val="D494DC"/>
          </a:solidFill>
        </p:spPr>
      </p:sp>
      <p:sp>
        <p:nvSpPr>
          <p:cNvPr id="21" name="Text 19"/>
          <p:cNvSpPr/>
          <p:nvPr/>
        </p:nvSpPr>
        <p:spPr>
          <a:xfrm>
            <a:off x="5318165" y="6294001"/>
            <a:ext cx="2547461" cy="3184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2000" dirty="0"/>
          </a:p>
        </p:txBody>
      </p:sp>
      <p:sp>
        <p:nvSpPr>
          <p:cNvPr id="22" name="Text 20"/>
          <p:cNvSpPr/>
          <p:nvPr/>
        </p:nvSpPr>
        <p:spPr>
          <a:xfrm>
            <a:off x="5318165" y="6734770"/>
            <a:ext cx="3993952" cy="3261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Profit margin per pad: </a:t>
            </a:r>
            <a:r>
              <a:rPr lang="en-US" sz="1600" b="1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20–30%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9515832" y="6090285"/>
            <a:ext cx="4401383" cy="1500426"/>
          </a:xfrm>
          <a:prstGeom prst="rect">
            <a:avLst/>
          </a:prstGeom>
          <a:solidFill>
            <a:srgbClr val="EEAEF6"/>
          </a:solidFill>
        </p:spPr>
      </p:sp>
      <p:sp>
        <p:nvSpPr>
          <p:cNvPr id="24" name="Shape 22"/>
          <p:cNvSpPr/>
          <p:nvPr/>
        </p:nvSpPr>
        <p:spPr>
          <a:xfrm>
            <a:off x="9515832" y="6090285"/>
            <a:ext cx="22860" cy="1500426"/>
          </a:xfrm>
          <a:prstGeom prst="roundRect">
            <a:avLst>
              <a:gd name="adj" fmla="val 374437"/>
            </a:avLst>
          </a:prstGeom>
          <a:solidFill>
            <a:srgbClr val="D494DC"/>
          </a:solidFill>
        </p:spPr>
      </p:sp>
      <p:sp>
        <p:nvSpPr>
          <p:cNvPr id="25" name="Text 23"/>
          <p:cNvSpPr/>
          <p:nvPr/>
        </p:nvSpPr>
        <p:spPr>
          <a:xfrm>
            <a:off x="9719548" y="6294001"/>
            <a:ext cx="2547461" cy="3184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2000" dirty="0"/>
          </a:p>
        </p:txBody>
      </p:sp>
      <p:sp>
        <p:nvSpPr>
          <p:cNvPr id="26" name="Text 24"/>
          <p:cNvSpPr/>
          <p:nvPr/>
        </p:nvSpPr>
        <p:spPr>
          <a:xfrm>
            <a:off x="9719548" y="6734770"/>
            <a:ext cx="3993952" cy="6522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Monthly income for women: </a:t>
            </a:r>
            <a:r>
              <a:rPr lang="en-US" sz="1600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₹6,000–₹12,000</a:t>
            </a:r>
            <a:endParaRPr lang="en-US" sz="1600" dirty="0"/>
          </a:p>
        </p:txBody>
      </p:sp>
      <p:sp>
        <p:nvSpPr>
          <p:cNvPr id="40" name="Rectangles 39"/>
          <p:cNvSpPr/>
          <p:nvPr/>
        </p:nvSpPr>
        <p:spPr>
          <a:xfrm>
            <a:off x="12265025" y="7611745"/>
            <a:ext cx="2295525" cy="550545"/>
          </a:xfrm>
          <a:prstGeom prst="rect">
            <a:avLst/>
          </a:prstGeom>
          <a:solidFill>
            <a:srgbClr val="090E3F"/>
          </a:solidFill>
          <a:ln>
            <a:solidFill>
              <a:srgbClr val="090E3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3805" y="262295"/>
            <a:ext cx="2268260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Scalability Strategy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283805" y="772597"/>
            <a:ext cx="13836729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Our phased approach ensures sustainable growth and widespread impact.</a:t>
            </a:r>
            <a:endParaRPr lang="en-US" sz="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805" y="287814"/>
            <a:ext cx="13836729" cy="545865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36495" y="2383155"/>
            <a:ext cx="2752725" cy="3187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Phase 1: Pilot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2436495" y="2864485"/>
            <a:ext cx="2752725" cy="5099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50 women trained; 3 units established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5858510" y="2606040"/>
            <a:ext cx="2752725" cy="6375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Phase 2: Expansion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5858510" y="3461385"/>
            <a:ext cx="2752725" cy="5099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500 women; 15 production units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9320530" y="2383155"/>
            <a:ext cx="2752725" cy="6375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Phase 3: National Scale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9320530" y="3239135"/>
            <a:ext cx="2752725" cy="7639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10,000 women; 200 units; wide distribution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462875" y="4804013"/>
            <a:ext cx="113348" cy="1416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01</a:t>
            </a:r>
            <a:endParaRPr lang="en-US" sz="850" dirty="0"/>
          </a:p>
        </p:txBody>
      </p:sp>
      <p:sp>
        <p:nvSpPr>
          <p:cNvPr id="12" name="Shape 9"/>
          <p:cNvSpPr/>
          <p:nvPr/>
        </p:nvSpPr>
        <p:spPr>
          <a:xfrm>
            <a:off x="462875" y="4981416"/>
            <a:ext cx="4536638" cy="15240"/>
          </a:xfrm>
          <a:prstGeom prst="rect">
            <a:avLst/>
          </a:prstGeom>
          <a:solidFill>
            <a:srgbClr val="EEAEF6"/>
          </a:solidFill>
        </p:spPr>
      </p:sp>
      <p:sp>
        <p:nvSpPr>
          <p:cNvPr id="13" name="Text 10"/>
          <p:cNvSpPr/>
          <p:nvPr/>
        </p:nvSpPr>
        <p:spPr>
          <a:xfrm>
            <a:off x="462875" y="5068570"/>
            <a:ext cx="1621750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Phase 1: Pilot (1 District)</a:t>
            </a:r>
            <a:endParaRPr lang="en-US" sz="1100" dirty="0"/>
          </a:p>
        </p:txBody>
      </p:sp>
      <p:sp>
        <p:nvSpPr>
          <p:cNvPr id="14" name="Text 11"/>
          <p:cNvSpPr/>
          <p:nvPr/>
        </p:nvSpPr>
        <p:spPr>
          <a:xfrm>
            <a:off x="462875" y="5313720"/>
            <a:ext cx="4536638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50 women undergo comprehensive training.</a:t>
            </a:r>
            <a:endParaRPr lang="en-US" sz="850" dirty="0"/>
          </a:p>
        </p:txBody>
      </p:sp>
      <p:sp>
        <p:nvSpPr>
          <p:cNvPr id="15" name="Text 12"/>
          <p:cNvSpPr/>
          <p:nvPr/>
        </p:nvSpPr>
        <p:spPr>
          <a:xfrm>
            <a:off x="462875" y="5534819"/>
            <a:ext cx="4536638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Establishment of 3 initial production units.</a:t>
            </a:r>
            <a:endParaRPr lang="en-US" sz="850" dirty="0"/>
          </a:p>
        </p:txBody>
      </p:sp>
      <p:sp>
        <p:nvSpPr>
          <p:cNvPr id="16" name="Text 13"/>
          <p:cNvSpPr/>
          <p:nvPr/>
        </p:nvSpPr>
        <p:spPr>
          <a:xfrm>
            <a:off x="462875" y="5755918"/>
            <a:ext cx="4536638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Targeting 10,000 pads/month production capacity.</a:t>
            </a:r>
            <a:endParaRPr lang="en-US" sz="850" dirty="0"/>
          </a:p>
        </p:txBody>
      </p:sp>
      <p:sp>
        <p:nvSpPr>
          <p:cNvPr id="17" name="Text 14"/>
          <p:cNvSpPr/>
          <p:nvPr/>
        </p:nvSpPr>
        <p:spPr>
          <a:xfrm>
            <a:off x="5112861" y="4804013"/>
            <a:ext cx="113348" cy="1416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02</a:t>
            </a:r>
            <a:endParaRPr lang="en-US" sz="850" dirty="0"/>
          </a:p>
        </p:txBody>
      </p:sp>
      <p:sp>
        <p:nvSpPr>
          <p:cNvPr id="18" name="Shape 15"/>
          <p:cNvSpPr/>
          <p:nvPr/>
        </p:nvSpPr>
        <p:spPr>
          <a:xfrm>
            <a:off x="5112861" y="4981416"/>
            <a:ext cx="4536638" cy="15240"/>
          </a:xfrm>
          <a:prstGeom prst="rect">
            <a:avLst/>
          </a:prstGeom>
          <a:solidFill>
            <a:srgbClr val="EEAEF6"/>
          </a:solidFill>
        </p:spPr>
      </p:sp>
      <p:sp>
        <p:nvSpPr>
          <p:cNvPr id="19" name="Text 16"/>
          <p:cNvSpPr/>
          <p:nvPr/>
        </p:nvSpPr>
        <p:spPr>
          <a:xfrm>
            <a:off x="5112861" y="5068570"/>
            <a:ext cx="2249567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Phase 2: Expansion (10 Districts)</a:t>
            </a:r>
            <a:endParaRPr lang="en-US" sz="1100" dirty="0"/>
          </a:p>
        </p:txBody>
      </p:sp>
      <p:sp>
        <p:nvSpPr>
          <p:cNvPr id="20" name="Text 17"/>
          <p:cNvSpPr/>
          <p:nvPr/>
        </p:nvSpPr>
        <p:spPr>
          <a:xfrm>
            <a:off x="5112861" y="5313720"/>
            <a:ext cx="4536638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Launch of a centralized digital marketplace.</a:t>
            </a:r>
            <a:endParaRPr lang="en-US" sz="850" dirty="0"/>
          </a:p>
        </p:txBody>
      </p:sp>
      <p:sp>
        <p:nvSpPr>
          <p:cNvPr id="21" name="Text 18"/>
          <p:cNvSpPr/>
          <p:nvPr/>
        </p:nvSpPr>
        <p:spPr>
          <a:xfrm>
            <a:off x="5112861" y="5534819"/>
            <a:ext cx="4536638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Rollout of the micro-franchise model.</a:t>
            </a:r>
            <a:endParaRPr lang="en-US" sz="850" dirty="0"/>
          </a:p>
        </p:txBody>
      </p:sp>
      <p:sp>
        <p:nvSpPr>
          <p:cNvPr id="22" name="Text 19"/>
          <p:cNvSpPr/>
          <p:nvPr/>
        </p:nvSpPr>
        <p:spPr>
          <a:xfrm>
            <a:off x="5112861" y="5755918"/>
            <a:ext cx="4536638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Strategic partnerships with NGOs, SHGs, and CSR programs.</a:t>
            </a:r>
            <a:endParaRPr lang="en-US" sz="850" dirty="0"/>
          </a:p>
        </p:txBody>
      </p:sp>
      <p:sp>
        <p:nvSpPr>
          <p:cNvPr id="23" name="Text 20"/>
          <p:cNvSpPr/>
          <p:nvPr/>
        </p:nvSpPr>
        <p:spPr>
          <a:xfrm>
            <a:off x="9762847" y="4804013"/>
            <a:ext cx="113348" cy="1416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03</a:t>
            </a:r>
            <a:endParaRPr lang="en-US" sz="850" dirty="0"/>
          </a:p>
        </p:txBody>
      </p:sp>
      <p:sp>
        <p:nvSpPr>
          <p:cNvPr id="24" name="Shape 21"/>
          <p:cNvSpPr/>
          <p:nvPr/>
        </p:nvSpPr>
        <p:spPr>
          <a:xfrm>
            <a:off x="9762847" y="4981416"/>
            <a:ext cx="4536638" cy="15240"/>
          </a:xfrm>
          <a:prstGeom prst="rect">
            <a:avLst/>
          </a:prstGeom>
          <a:solidFill>
            <a:srgbClr val="EEAEF6"/>
          </a:solidFill>
        </p:spPr>
      </p:sp>
      <p:sp>
        <p:nvSpPr>
          <p:cNvPr id="25" name="Text 22"/>
          <p:cNvSpPr/>
          <p:nvPr/>
        </p:nvSpPr>
        <p:spPr>
          <a:xfrm>
            <a:off x="9762847" y="5068570"/>
            <a:ext cx="1626156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Phase 3: National Scale</a:t>
            </a:r>
            <a:endParaRPr lang="en-US" sz="1100" dirty="0"/>
          </a:p>
        </p:txBody>
      </p:sp>
      <p:sp>
        <p:nvSpPr>
          <p:cNvPr id="26" name="Text 23"/>
          <p:cNvSpPr/>
          <p:nvPr/>
        </p:nvSpPr>
        <p:spPr>
          <a:xfrm>
            <a:off x="9762847" y="5313720"/>
            <a:ext cx="4536638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Expansion to 200+ production units across India.</a:t>
            </a:r>
            <a:endParaRPr lang="en-US" sz="850" dirty="0"/>
          </a:p>
        </p:txBody>
      </p:sp>
      <p:sp>
        <p:nvSpPr>
          <p:cNvPr id="27" name="Text 24"/>
          <p:cNvSpPr/>
          <p:nvPr/>
        </p:nvSpPr>
        <p:spPr>
          <a:xfrm>
            <a:off x="9762847" y="5534819"/>
            <a:ext cx="4536638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Impacting over 500,000 women directly and indirectly.</a:t>
            </a:r>
            <a:endParaRPr lang="en-US" sz="850" dirty="0"/>
          </a:p>
        </p:txBody>
      </p:sp>
      <p:sp>
        <p:nvSpPr>
          <p:cNvPr id="28" name="Text 25"/>
          <p:cNvSpPr/>
          <p:nvPr/>
        </p:nvSpPr>
        <p:spPr>
          <a:xfrm>
            <a:off x="9762847" y="5755918"/>
            <a:ext cx="4536638" cy="3629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Product diversification to include baby diapers, cloth pads, and wellness products.</a:t>
            </a:r>
            <a:endParaRPr lang="en-US" sz="850" dirty="0"/>
          </a:p>
        </p:txBody>
      </p:sp>
      <p:sp>
        <p:nvSpPr>
          <p:cNvPr id="29" name="Shape 26"/>
          <p:cNvSpPr/>
          <p:nvPr/>
        </p:nvSpPr>
        <p:spPr>
          <a:xfrm>
            <a:off x="460375" y="6656070"/>
            <a:ext cx="14170660" cy="1594485"/>
          </a:xfrm>
          <a:prstGeom prst="roundRect">
            <a:avLst>
              <a:gd name="adj" fmla="val 2988"/>
            </a:avLst>
          </a:prstGeom>
          <a:solidFill>
            <a:srgbClr val="3E0845"/>
          </a:solidFill>
        </p:spPr>
      </p:sp>
      <p:pic>
        <p:nvPicPr>
          <p:cNvPr id="30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6747113"/>
            <a:ext cx="177165" cy="141684"/>
          </a:xfrm>
          <a:prstGeom prst="rect">
            <a:avLst/>
          </a:prstGeom>
        </p:spPr>
      </p:pic>
      <p:sp>
        <p:nvSpPr>
          <p:cNvPr id="31" name="Text 27"/>
          <p:cNvSpPr/>
          <p:nvPr/>
        </p:nvSpPr>
        <p:spPr>
          <a:xfrm>
            <a:off x="574000" y="6741636"/>
            <a:ext cx="1417558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FFFFFF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Why It Scales</a:t>
            </a:r>
            <a:endParaRPr lang="en-US" sz="1100" dirty="0"/>
          </a:p>
        </p:txBody>
      </p:sp>
      <p:sp>
        <p:nvSpPr>
          <p:cNvPr id="32" name="Text 28"/>
          <p:cNvSpPr/>
          <p:nvPr/>
        </p:nvSpPr>
        <p:spPr>
          <a:xfrm>
            <a:off x="574000" y="7032149"/>
            <a:ext cx="13319522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FFFFFF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Simple, low-tech production process for easy replication.</a:t>
            </a:r>
            <a:endParaRPr lang="en-US" sz="850" dirty="0"/>
          </a:p>
        </p:txBody>
      </p:sp>
      <p:sp>
        <p:nvSpPr>
          <p:cNvPr id="33" name="Text 29"/>
          <p:cNvSpPr/>
          <p:nvPr/>
        </p:nvSpPr>
        <p:spPr>
          <a:xfrm>
            <a:off x="574000" y="7253248"/>
            <a:ext cx="13319522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FFFFFF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High market demand ensures sustained growth.</a:t>
            </a:r>
            <a:endParaRPr lang="en-US" sz="850" dirty="0"/>
          </a:p>
        </p:txBody>
      </p:sp>
      <p:sp>
        <p:nvSpPr>
          <p:cNvPr id="34" name="Text 30"/>
          <p:cNvSpPr/>
          <p:nvPr/>
        </p:nvSpPr>
        <p:spPr>
          <a:xfrm>
            <a:off x="574000" y="7474347"/>
            <a:ext cx="13319522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FFFFFF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Deep community acceptance fosters local ownership.</a:t>
            </a:r>
            <a:endParaRPr lang="en-US" sz="850" dirty="0"/>
          </a:p>
        </p:txBody>
      </p:sp>
      <p:sp>
        <p:nvSpPr>
          <p:cNvPr id="35" name="Text 31"/>
          <p:cNvSpPr/>
          <p:nvPr/>
        </p:nvSpPr>
        <p:spPr>
          <a:xfrm>
            <a:off x="574000" y="7695446"/>
            <a:ext cx="13319522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FFFFFF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Portable micro-franchise model enables rapid deployment.</a:t>
            </a:r>
            <a:endParaRPr lang="en-US" sz="850" dirty="0"/>
          </a:p>
        </p:txBody>
      </p:sp>
      <p:sp>
        <p:nvSpPr>
          <p:cNvPr id="36" name="Text 32"/>
          <p:cNvSpPr/>
          <p:nvPr/>
        </p:nvSpPr>
        <p:spPr>
          <a:xfrm>
            <a:off x="574000" y="7916545"/>
            <a:ext cx="13319522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FFFFFF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BIS standardization builds crucial consumer trust.</a:t>
            </a:r>
            <a:endParaRPr lang="en-US" sz="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1128" y="354449"/>
            <a:ext cx="2994779" cy="3223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Expected Social Impact</a:t>
            </a:r>
            <a:endParaRPr lang="en-US" sz="2000" dirty="0"/>
          </a:p>
        </p:txBody>
      </p:sp>
      <p:sp>
        <p:nvSpPr>
          <p:cNvPr id="4" name="Text 1"/>
          <p:cNvSpPr/>
          <p:nvPr/>
        </p:nvSpPr>
        <p:spPr>
          <a:xfrm>
            <a:off x="451128" y="870109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SWASHAKTI is designed to create a ripple effect, transforming lives and communities.</a:t>
            </a:r>
            <a:endParaRPr lang="en-US" sz="10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1128" y="1221343"/>
            <a:ext cx="322302" cy="32230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51128" y="1704737"/>
            <a:ext cx="1828919" cy="2014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Women Empowerment</a:t>
            </a:r>
            <a:endParaRPr lang="en-US" sz="1250" dirty="0"/>
          </a:p>
        </p:txBody>
      </p:sp>
      <p:sp>
        <p:nvSpPr>
          <p:cNvPr id="7" name="Text 3"/>
          <p:cNvSpPr/>
          <p:nvPr/>
        </p:nvSpPr>
        <p:spPr>
          <a:xfrm>
            <a:off x="451128" y="1983462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Stable income for 500+ women in Year 1.</a:t>
            </a:r>
            <a:endParaRPr lang="en-US" sz="1000" dirty="0"/>
          </a:p>
        </p:txBody>
      </p:sp>
      <p:sp>
        <p:nvSpPr>
          <p:cNvPr id="8" name="Text 4"/>
          <p:cNvSpPr/>
          <p:nvPr/>
        </p:nvSpPr>
        <p:spPr>
          <a:xfrm>
            <a:off x="451128" y="2234684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Development of leadership, digital, and financial literacy skills.</a:t>
            </a:r>
            <a:endParaRPr lang="en-US" sz="1000" dirty="0"/>
          </a:p>
        </p:txBody>
      </p:sp>
      <p:sp>
        <p:nvSpPr>
          <p:cNvPr id="9" name="Text 5"/>
          <p:cNvSpPr/>
          <p:nvPr/>
        </p:nvSpPr>
        <p:spPr>
          <a:xfrm>
            <a:off x="451128" y="2485906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Creation of sustainable, women-owned community enterprises.</a:t>
            </a:r>
            <a:endParaRPr lang="en-US" sz="10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1128" y="2949893"/>
            <a:ext cx="322302" cy="32230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51128" y="3433286"/>
            <a:ext cx="1611511" cy="2014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Health Impact</a:t>
            </a:r>
            <a:endParaRPr lang="en-US" sz="1250" dirty="0"/>
          </a:p>
        </p:txBody>
      </p:sp>
      <p:sp>
        <p:nvSpPr>
          <p:cNvPr id="12" name="Text 7"/>
          <p:cNvSpPr/>
          <p:nvPr/>
        </p:nvSpPr>
        <p:spPr>
          <a:xfrm>
            <a:off x="451128" y="3712012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Promotion of safer and more hygienic menstrual practices.</a:t>
            </a:r>
            <a:endParaRPr lang="en-US" sz="1000" dirty="0"/>
          </a:p>
        </p:txBody>
      </p:sp>
      <p:sp>
        <p:nvSpPr>
          <p:cNvPr id="13" name="Text 8"/>
          <p:cNvSpPr/>
          <p:nvPr/>
        </p:nvSpPr>
        <p:spPr>
          <a:xfrm>
            <a:off x="451128" y="3963233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Projected 30% reduction in menstrual infection rates.</a:t>
            </a:r>
            <a:endParaRPr lang="en-US" sz="1000" dirty="0"/>
          </a:p>
        </p:txBody>
      </p:sp>
      <p:sp>
        <p:nvSpPr>
          <p:cNvPr id="14" name="Text 9"/>
          <p:cNvSpPr/>
          <p:nvPr/>
        </p:nvSpPr>
        <p:spPr>
          <a:xfrm>
            <a:off x="451128" y="4214455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Significant increase in school attendance for adolescent girls.</a:t>
            </a:r>
            <a:endParaRPr lang="en-US" sz="100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128" y="4678442"/>
            <a:ext cx="322302" cy="322302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451128" y="5161836"/>
            <a:ext cx="1771412" cy="2014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Environmental Impact</a:t>
            </a:r>
            <a:endParaRPr lang="en-US" sz="1250" dirty="0"/>
          </a:p>
        </p:txBody>
      </p:sp>
      <p:sp>
        <p:nvSpPr>
          <p:cNvPr id="17" name="Text 11"/>
          <p:cNvSpPr/>
          <p:nvPr/>
        </p:nvSpPr>
        <p:spPr>
          <a:xfrm>
            <a:off x="451128" y="5440561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Production of 100% biodegradable sanitary pads.</a:t>
            </a:r>
            <a:endParaRPr lang="en-US" sz="1000" dirty="0"/>
          </a:p>
        </p:txBody>
      </p:sp>
      <p:sp>
        <p:nvSpPr>
          <p:cNvPr id="18" name="Text 12"/>
          <p:cNvSpPr/>
          <p:nvPr/>
        </p:nvSpPr>
        <p:spPr>
          <a:xfrm>
            <a:off x="451128" y="5691783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Reduction of 15–20 tons of plastic waste annually.</a:t>
            </a:r>
            <a:endParaRPr lang="en-US" sz="1000" dirty="0"/>
          </a:p>
        </p:txBody>
      </p:sp>
      <p:sp>
        <p:nvSpPr>
          <p:cNvPr id="19" name="Text 13"/>
          <p:cNvSpPr/>
          <p:nvPr/>
        </p:nvSpPr>
        <p:spPr>
          <a:xfrm>
            <a:off x="451128" y="5943005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Implementation of compost-based disposal and a pad buy-back program.</a:t>
            </a:r>
            <a:endParaRPr lang="en-US" sz="1000" dirty="0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1128" y="6406991"/>
            <a:ext cx="322302" cy="322302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451128" y="6890385"/>
            <a:ext cx="1611511" cy="2014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Economic Impact</a:t>
            </a:r>
            <a:endParaRPr lang="en-US" sz="1250" dirty="0"/>
          </a:p>
        </p:txBody>
      </p:sp>
      <p:sp>
        <p:nvSpPr>
          <p:cNvPr id="22" name="Text 15"/>
          <p:cNvSpPr/>
          <p:nvPr/>
        </p:nvSpPr>
        <p:spPr>
          <a:xfrm>
            <a:off x="451128" y="7169110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Significant boost to the rural economy through local production and sales.</a:t>
            </a:r>
            <a:endParaRPr lang="en-US" sz="1000" dirty="0"/>
          </a:p>
        </p:txBody>
      </p:sp>
      <p:sp>
        <p:nvSpPr>
          <p:cNvPr id="23" name="Text 16"/>
          <p:cNvSpPr/>
          <p:nvPr/>
        </p:nvSpPr>
        <p:spPr>
          <a:xfrm>
            <a:off x="451128" y="7420332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Creation of new, sustainable job opportunities within communities.</a:t>
            </a:r>
            <a:endParaRPr lang="en-US" sz="1000" dirty="0"/>
          </a:p>
        </p:txBody>
      </p:sp>
      <p:sp>
        <p:nvSpPr>
          <p:cNvPr id="24" name="Text 17"/>
          <p:cNvSpPr/>
          <p:nvPr/>
        </p:nvSpPr>
        <p:spPr>
          <a:xfrm>
            <a:off x="451128" y="7671554"/>
            <a:ext cx="8241744" cy="2062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Establishment of a resilient, community-driven value chain.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124557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Prototype / Model Overview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389215" y="595432"/>
            <a:ext cx="13836729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Our robust prototype encompasses all critical elements for successful deployment.</a:t>
            </a:r>
            <a:endParaRPr lang="en-US" sz="850" dirty="0"/>
          </a:p>
        </p:txBody>
      </p:sp>
      <p:sp>
        <p:nvSpPr>
          <p:cNvPr id="8" name="Shape 2"/>
          <p:cNvSpPr/>
          <p:nvPr>
            <p:custDataLst>
              <p:tags r:id="rId1"/>
            </p:custDataLst>
          </p:nvPr>
        </p:nvSpPr>
        <p:spPr>
          <a:xfrm>
            <a:off x="6945" y="4197548"/>
            <a:ext cx="4536638" cy="1106805"/>
          </a:xfrm>
          <a:prstGeom prst="roundRect">
            <a:avLst>
              <a:gd name="adj" fmla="val 4304"/>
            </a:avLst>
          </a:prstGeom>
          <a:solidFill>
            <a:srgbClr val="282D5E"/>
          </a:solidFill>
        </p:spPr>
      </p:sp>
      <p:sp>
        <p:nvSpPr>
          <p:cNvPr id="9" name="Shape 3"/>
          <p:cNvSpPr/>
          <p:nvPr>
            <p:custDataLst>
              <p:tags r:id="rId2"/>
            </p:custDataLst>
          </p:nvPr>
        </p:nvSpPr>
        <p:spPr>
          <a:xfrm>
            <a:off x="120293" y="431089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43799"/>
          </a:solidFill>
        </p:spPr>
      </p:sp>
      <p:pic>
        <p:nvPicPr>
          <p:cNvPr id="10" name="Image 4" descr="preencoded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6256" y="4177784"/>
            <a:ext cx="152995" cy="152995"/>
          </a:xfrm>
          <a:prstGeom prst="rect">
            <a:avLst/>
          </a:prstGeom>
        </p:spPr>
      </p:pic>
      <p:sp>
        <p:nvSpPr>
          <p:cNvPr id="11" name="Text 4"/>
          <p:cNvSpPr/>
          <p:nvPr>
            <p:custDataLst>
              <p:tags r:id="rId6"/>
            </p:custDataLst>
          </p:nvPr>
        </p:nvSpPr>
        <p:spPr>
          <a:xfrm>
            <a:off x="120293" y="4764405"/>
            <a:ext cx="1955602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Biodegradable Sanitary Pad</a:t>
            </a:r>
            <a:endParaRPr lang="en-US" sz="1100" dirty="0"/>
          </a:p>
        </p:txBody>
      </p:sp>
      <p:sp>
        <p:nvSpPr>
          <p:cNvPr id="12" name="Text 5"/>
          <p:cNvSpPr/>
          <p:nvPr>
            <p:custDataLst>
              <p:tags r:id="rId7"/>
            </p:custDataLst>
          </p:nvPr>
        </p:nvSpPr>
        <p:spPr>
          <a:xfrm>
            <a:off x="120293" y="5009555"/>
            <a:ext cx="430994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Low-cost, high-quality, meeting BIS standards.</a:t>
            </a:r>
            <a:endParaRPr lang="en-US" sz="850" dirty="0"/>
          </a:p>
        </p:txBody>
      </p:sp>
      <p:sp>
        <p:nvSpPr>
          <p:cNvPr id="13" name="Shape 6"/>
          <p:cNvSpPr/>
          <p:nvPr>
            <p:custDataLst>
              <p:tags r:id="rId8"/>
            </p:custDataLst>
          </p:nvPr>
        </p:nvSpPr>
        <p:spPr>
          <a:xfrm>
            <a:off x="4656931" y="4197548"/>
            <a:ext cx="4536638" cy="1106805"/>
          </a:xfrm>
          <a:prstGeom prst="roundRect">
            <a:avLst>
              <a:gd name="adj" fmla="val 4304"/>
            </a:avLst>
          </a:prstGeom>
          <a:solidFill>
            <a:srgbClr val="282D5E"/>
          </a:solidFill>
        </p:spPr>
      </p:sp>
      <p:sp>
        <p:nvSpPr>
          <p:cNvPr id="14" name="Shape 7"/>
          <p:cNvSpPr/>
          <p:nvPr>
            <p:custDataLst>
              <p:tags r:id="rId9"/>
            </p:custDataLst>
          </p:nvPr>
        </p:nvSpPr>
        <p:spPr>
          <a:xfrm>
            <a:off x="4770279" y="431089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43799"/>
          </a:solidFill>
        </p:spPr>
      </p:sp>
      <p:pic>
        <p:nvPicPr>
          <p:cNvPr id="15" name="Image 5" descr="preencoded.png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856242" y="4177784"/>
            <a:ext cx="152995" cy="152995"/>
          </a:xfrm>
          <a:prstGeom prst="rect">
            <a:avLst/>
          </a:prstGeom>
        </p:spPr>
      </p:pic>
      <p:sp>
        <p:nvSpPr>
          <p:cNvPr id="16" name="Text 8"/>
          <p:cNvSpPr/>
          <p:nvPr>
            <p:custDataLst>
              <p:tags r:id="rId12"/>
            </p:custDataLst>
          </p:nvPr>
        </p:nvSpPr>
        <p:spPr>
          <a:xfrm>
            <a:off x="4770279" y="4764405"/>
            <a:ext cx="1463278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AI Quality Check App</a:t>
            </a:r>
            <a:endParaRPr lang="en-US" sz="1100" dirty="0"/>
          </a:p>
        </p:txBody>
      </p:sp>
      <p:sp>
        <p:nvSpPr>
          <p:cNvPr id="17" name="Text 9"/>
          <p:cNvSpPr/>
          <p:nvPr>
            <p:custDataLst>
              <p:tags r:id="rId13"/>
            </p:custDataLst>
          </p:nvPr>
        </p:nvSpPr>
        <p:spPr>
          <a:xfrm>
            <a:off x="4770279" y="5009555"/>
            <a:ext cx="430994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Ensuring consistent product excellence.</a:t>
            </a:r>
            <a:endParaRPr lang="en-US" sz="850" dirty="0"/>
          </a:p>
        </p:txBody>
      </p:sp>
      <p:sp>
        <p:nvSpPr>
          <p:cNvPr id="18" name="Shape 10"/>
          <p:cNvSpPr/>
          <p:nvPr>
            <p:custDataLst>
              <p:tags r:id="rId14"/>
            </p:custDataLst>
          </p:nvPr>
        </p:nvSpPr>
        <p:spPr>
          <a:xfrm>
            <a:off x="9306917" y="4197548"/>
            <a:ext cx="4536638" cy="1106805"/>
          </a:xfrm>
          <a:prstGeom prst="roundRect">
            <a:avLst>
              <a:gd name="adj" fmla="val 4304"/>
            </a:avLst>
          </a:prstGeom>
          <a:solidFill>
            <a:srgbClr val="282D5E"/>
          </a:solidFill>
        </p:spPr>
      </p:sp>
      <p:sp>
        <p:nvSpPr>
          <p:cNvPr id="19" name="Shape 11"/>
          <p:cNvSpPr/>
          <p:nvPr>
            <p:custDataLst>
              <p:tags r:id="rId15"/>
            </p:custDataLst>
          </p:nvPr>
        </p:nvSpPr>
        <p:spPr>
          <a:xfrm>
            <a:off x="9420265" y="431089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43799"/>
          </a:solidFill>
        </p:spPr>
      </p:sp>
      <p:pic>
        <p:nvPicPr>
          <p:cNvPr id="20" name="Image 6" descr="preencoded.png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506228" y="4177784"/>
            <a:ext cx="152995" cy="152995"/>
          </a:xfrm>
          <a:prstGeom prst="rect">
            <a:avLst/>
          </a:prstGeom>
        </p:spPr>
      </p:pic>
      <p:sp>
        <p:nvSpPr>
          <p:cNvPr id="21" name="Text 12"/>
          <p:cNvSpPr/>
          <p:nvPr>
            <p:custDataLst>
              <p:tags r:id="rId18"/>
            </p:custDataLst>
          </p:nvPr>
        </p:nvSpPr>
        <p:spPr>
          <a:xfrm>
            <a:off x="9420265" y="4764405"/>
            <a:ext cx="1544836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Branding &amp; Packaging</a:t>
            </a:r>
            <a:endParaRPr lang="en-US" sz="1100" dirty="0"/>
          </a:p>
        </p:txBody>
      </p:sp>
      <p:sp>
        <p:nvSpPr>
          <p:cNvPr id="22" name="Text 13"/>
          <p:cNvSpPr/>
          <p:nvPr>
            <p:custDataLst>
              <p:tags r:id="rId19"/>
            </p:custDataLst>
          </p:nvPr>
        </p:nvSpPr>
        <p:spPr>
          <a:xfrm>
            <a:off x="9420265" y="5009555"/>
            <a:ext cx="430994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Attractive, informative, and sustainable.</a:t>
            </a:r>
            <a:endParaRPr lang="en-US" sz="850" dirty="0"/>
          </a:p>
        </p:txBody>
      </p:sp>
      <p:sp>
        <p:nvSpPr>
          <p:cNvPr id="23" name="Shape 14"/>
          <p:cNvSpPr/>
          <p:nvPr>
            <p:custDataLst>
              <p:tags r:id="rId20"/>
            </p:custDataLst>
          </p:nvPr>
        </p:nvSpPr>
        <p:spPr>
          <a:xfrm>
            <a:off x="6945" y="5417701"/>
            <a:ext cx="6861572" cy="1106805"/>
          </a:xfrm>
          <a:prstGeom prst="roundRect">
            <a:avLst>
              <a:gd name="adj" fmla="val 4304"/>
            </a:avLst>
          </a:prstGeom>
          <a:solidFill>
            <a:srgbClr val="282D5E"/>
          </a:solidFill>
        </p:spPr>
      </p:sp>
      <p:sp>
        <p:nvSpPr>
          <p:cNvPr id="24" name="Shape 15"/>
          <p:cNvSpPr/>
          <p:nvPr>
            <p:custDataLst>
              <p:tags r:id="rId21"/>
            </p:custDataLst>
          </p:nvPr>
        </p:nvSpPr>
        <p:spPr>
          <a:xfrm>
            <a:off x="120293" y="5531048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43799"/>
          </a:solidFill>
        </p:spPr>
      </p:sp>
      <p:pic>
        <p:nvPicPr>
          <p:cNvPr id="25" name="Image 7" descr="preencoded.png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213876" y="5624632"/>
            <a:ext cx="152995" cy="152995"/>
          </a:xfrm>
          <a:prstGeom prst="rect">
            <a:avLst/>
          </a:prstGeom>
        </p:spPr>
      </p:pic>
      <p:sp>
        <p:nvSpPr>
          <p:cNvPr id="26" name="Text 16"/>
          <p:cNvSpPr/>
          <p:nvPr>
            <p:custDataLst>
              <p:tags r:id="rId24"/>
            </p:custDataLst>
          </p:nvPr>
        </p:nvSpPr>
        <p:spPr>
          <a:xfrm>
            <a:off x="120293" y="5984558"/>
            <a:ext cx="1603653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Micro-Unit Layout Map</a:t>
            </a:r>
            <a:endParaRPr lang="en-US" sz="1100" dirty="0"/>
          </a:p>
        </p:txBody>
      </p:sp>
      <p:sp>
        <p:nvSpPr>
          <p:cNvPr id="27" name="Text 17"/>
          <p:cNvSpPr/>
          <p:nvPr>
            <p:custDataLst>
              <p:tags r:id="rId25"/>
            </p:custDataLst>
          </p:nvPr>
        </p:nvSpPr>
        <p:spPr>
          <a:xfrm>
            <a:off x="120293" y="6229707"/>
            <a:ext cx="6634877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Optimized for efficient local production.</a:t>
            </a:r>
            <a:endParaRPr lang="en-US" sz="850" dirty="0"/>
          </a:p>
        </p:txBody>
      </p:sp>
      <p:sp>
        <p:nvSpPr>
          <p:cNvPr id="28" name="Shape 18"/>
          <p:cNvSpPr/>
          <p:nvPr>
            <p:custDataLst>
              <p:tags r:id="rId26"/>
            </p:custDataLst>
          </p:nvPr>
        </p:nvSpPr>
        <p:spPr>
          <a:xfrm>
            <a:off x="6981865" y="5417701"/>
            <a:ext cx="6861691" cy="1106805"/>
          </a:xfrm>
          <a:prstGeom prst="roundRect">
            <a:avLst>
              <a:gd name="adj" fmla="val 4304"/>
            </a:avLst>
          </a:prstGeom>
          <a:solidFill>
            <a:srgbClr val="282D5E"/>
          </a:solidFill>
        </p:spPr>
      </p:sp>
      <p:sp>
        <p:nvSpPr>
          <p:cNvPr id="29" name="Shape 19"/>
          <p:cNvSpPr/>
          <p:nvPr>
            <p:custDataLst>
              <p:tags r:id="rId27"/>
            </p:custDataLst>
          </p:nvPr>
        </p:nvSpPr>
        <p:spPr>
          <a:xfrm>
            <a:off x="7095212" y="5531048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43799"/>
          </a:solidFill>
        </p:spPr>
      </p:sp>
      <p:pic>
        <p:nvPicPr>
          <p:cNvPr id="30" name="Image 8" descr="preencoded.png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7188795" y="5624632"/>
            <a:ext cx="152995" cy="152995"/>
          </a:xfrm>
          <a:prstGeom prst="rect">
            <a:avLst/>
          </a:prstGeom>
        </p:spPr>
      </p:pic>
      <p:sp>
        <p:nvSpPr>
          <p:cNvPr id="31" name="Text 20"/>
          <p:cNvSpPr/>
          <p:nvPr>
            <p:custDataLst>
              <p:tags r:id="rId30"/>
            </p:custDataLst>
          </p:nvPr>
        </p:nvSpPr>
        <p:spPr>
          <a:xfrm>
            <a:off x="7095212" y="5984558"/>
            <a:ext cx="1925836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Awareness Program Toolkit</a:t>
            </a:r>
            <a:endParaRPr lang="en-US" sz="1100" dirty="0"/>
          </a:p>
        </p:txBody>
      </p:sp>
      <p:sp>
        <p:nvSpPr>
          <p:cNvPr id="32" name="Text 21"/>
          <p:cNvSpPr/>
          <p:nvPr>
            <p:custDataLst>
              <p:tags r:id="rId31"/>
            </p:custDataLst>
          </p:nvPr>
        </p:nvSpPr>
        <p:spPr>
          <a:xfrm>
            <a:off x="7095212" y="6229707"/>
            <a:ext cx="663499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Comprehensive materials for community education.</a:t>
            </a:r>
            <a:endParaRPr lang="en-US" sz="850" dirty="0"/>
          </a:p>
        </p:txBody>
      </p:sp>
      <p:sp>
        <p:nvSpPr>
          <p:cNvPr id="33" name="Text 22"/>
          <p:cNvSpPr/>
          <p:nvPr/>
        </p:nvSpPr>
        <p:spPr>
          <a:xfrm>
            <a:off x="22820" y="6531332"/>
            <a:ext cx="1701165" cy="2126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Validation Metrics</a:t>
            </a:r>
            <a:endParaRPr lang="en-US" sz="1300" dirty="0"/>
          </a:p>
        </p:txBody>
      </p:sp>
      <p:sp>
        <p:nvSpPr>
          <p:cNvPr id="34" name="Shape 23"/>
          <p:cNvSpPr/>
          <p:nvPr/>
        </p:nvSpPr>
        <p:spPr>
          <a:xfrm>
            <a:off x="14565" y="6736834"/>
            <a:ext cx="13836729" cy="1345883"/>
          </a:xfrm>
          <a:prstGeom prst="roundRect">
            <a:avLst>
              <a:gd name="adj" fmla="val 353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35" name="Shape 24"/>
          <p:cNvSpPr/>
          <p:nvPr/>
        </p:nvSpPr>
        <p:spPr>
          <a:xfrm>
            <a:off x="22185" y="6744454"/>
            <a:ext cx="13821489" cy="332661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36" name="Text 25"/>
          <p:cNvSpPr/>
          <p:nvPr/>
        </p:nvSpPr>
        <p:spPr>
          <a:xfrm>
            <a:off x="135652" y="6820059"/>
            <a:ext cx="3915847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User Feedback</a:t>
            </a:r>
            <a:endParaRPr lang="en-US" sz="850" dirty="0"/>
          </a:p>
        </p:txBody>
      </p:sp>
      <p:sp>
        <p:nvSpPr>
          <p:cNvPr id="37" name="Text 26"/>
          <p:cNvSpPr/>
          <p:nvPr/>
        </p:nvSpPr>
        <p:spPr>
          <a:xfrm>
            <a:off x="4285813" y="6820059"/>
            <a:ext cx="94445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Collected from students and rural women to ensure product acceptance and suitability.</a:t>
            </a:r>
            <a:endParaRPr lang="en-US" sz="850" dirty="0"/>
          </a:p>
        </p:txBody>
      </p:sp>
      <p:sp>
        <p:nvSpPr>
          <p:cNvPr id="38" name="Shape 27"/>
          <p:cNvSpPr/>
          <p:nvPr/>
        </p:nvSpPr>
        <p:spPr>
          <a:xfrm>
            <a:off x="22185" y="7077115"/>
            <a:ext cx="13821489" cy="332661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39" name="Text 28"/>
          <p:cNvSpPr/>
          <p:nvPr/>
        </p:nvSpPr>
        <p:spPr>
          <a:xfrm>
            <a:off x="135652" y="7152719"/>
            <a:ext cx="3915847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Cost Efficiency</a:t>
            </a:r>
            <a:endParaRPr lang="en-US" sz="850" dirty="0"/>
          </a:p>
        </p:txBody>
      </p:sp>
      <p:sp>
        <p:nvSpPr>
          <p:cNvPr id="40" name="Text 29"/>
          <p:cNvSpPr/>
          <p:nvPr/>
        </p:nvSpPr>
        <p:spPr>
          <a:xfrm>
            <a:off x="4285813" y="7152719"/>
            <a:ext cx="94445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Comparative analysis of cost per pad against major branded competitors.</a:t>
            </a:r>
            <a:endParaRPr lang="en-US" sz="850" dirty="0"/>
          </a:p>
        </p:txBody>
      </p:sp>
      <p:sp>
        <p:nvSpPr>
          <p:cNvPr id="41" name="Shape 30"/>
          <p:cNvSpPr/>
          <p:nvPr/>
        </p:nvSpPr>
        <p:spPr>
          <a:xfrm>
            <a:off x="22185" y="7409775"/>
            <a:ext cx="13821489" cy="332661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42" name="Text 31"/>
          <p:cNvSpPr/>
          <p:nvPr/>
        </p:nvSpPr>
        <p:spPr>
          <a:xfrm>
            <a:off x="135652" y="7485380"/>
            <a:ext cx="3915847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Absorbency Test</a:t>
            </a:r>
            <a:endParaRPr lang="en-US" sz="850" dirty="0"/>
          </a:p>
        </p:txBody>
      </p:sp>
      <p:sp>
        <p:nvSpPr>
          <p:cNvPr id="43" name="Text 32"/>
          <p:cNvSpPr/>
          <p:nvPr/>
        </p:nvSpPr>
        <p:spPr>
          <a:xfrm>
            <a:off x="4285813" y="7485380"/>
            <a:ext cx="94445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Rigorous testing according to BIS 5405 standards for performance.</a:t>
            </a:r>
            <a:endParaRPr lang="en-US" sz="850" dirty="0"/>
          </a:p>
        </p:txBody>
      </p:sp>
      <p:sp>
        <p:nvSpPr>
          <p:cNvPr id="44" name="Shape 33"/>
          <p:cNvSpPr/>
          <p:nvPr/>
        </p:nvSpPr>
        <p:spPr>
          <a:xfrm>
            <a:off x="22185" y="7742436"/>
            <a:ext cx="13821489" cy="332661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45" name="Text 34"/>
          <p:cNvSpPr/>
          <p:nvPr/>
        </p:nvSpPr>
        <p:spPr>
          <a:xfrm>
            <a:off x="135652" y="7818041"/>
            <a:ext cx="3915847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Quality Consistency</a:t>
            </a:r>
            <a:endParaRPr lang="en-US" sz="850" dirty="0"/>
          </a:p>
        </p:txBody>
      </p:sp>
      <p:sp>
        <p:nvSpPr>
          <p:cNvPr id="46" name="Text 35"/>
          <p:cNvSpPr/>
          <p:nvPr/>
        </p:nvSpPr>
        <p:spPr>
          <a:xfrm>
            <a:off x="4285813" y="7818041"/>
            <a:ext cx="94445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Monitored through continuous AI-assisted app checks to maintain standards.</a:t>
            </a:r>
            <a:endParaRPr lang="en-US" sz="850" dirty="0"/>
          </a:p>
        </p:txBody>
      </p:sp>
      <p:sp>
        <p:nvSpPr>
          <p:cNvPr id="47" name="Rectangles 46"/>
          <p:cNvSpPr/>
          <p:nvPr/>
        </p:nvSpPr>
        <p:spPr>
          <a:xfrm>
            <a:off x="12386945" y="7549515"/>
            <a:ext cx="2173605" cy="612775"/>
          </a:xfrm>
          <a:prstGeom prst="rect">
            <a:avLst/>
          </a:prstGeom>
          <a:solidFill>
            <a:srgbClr val="090E3F"/>
          </a:solidFill>
          <a:ln>
            <a:solidFill>
              <a:srgbClr val="090E3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8" name="Picture 47" descr="Screenshot 2025-12-16 174913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8936355" y="903605"/>
            <a:ext cx="1482725" cy="3104515"/>
          </a:xfrm>
          <a:prstGeom prst="rect">
            <a:avLst/>
          </a:prstGeom>
        </p:spPr>
      </p:pic>
      <p:pic>
        <p:nvPicPr>
          <p:cNvPr id="49" name="Picture 48" descr="Screenshot 2025-12-16 174846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6115685" y="922020"/>
            <a:ext cx="1478915" cy="3105150"/>
          </a:xfrm>
          <a:prstGeom prst="rect">
            <a:avLst/>
          </a:prstGeom>
        </p:spPr>
      </p:pic>
      <p:pic>
        <p:nvPicPr>
          <p:cNvPr id="50" name="Picture 49" descr="Screenshot 2025-12-16 174808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3521075" y="903605"/>
            <a:ext cx="1486535" cy="3115945"/>
          </a:xfrm>
          <a:prstGeom prst="rect">
            <a:avLst/>
          </a:prstGeom>
        </p:spPr>
      </p:pic>
      <p:pic>
        <p:nvPicPr>
          <p:cNvPr id="51" name="Picture 50" descr="Screenshot 2025-12-16 174740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789940" y="903605"/>
            <a:ext cx="1458595" cy="31235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5670" y="469582"/>
            <a:ext cx="4563547" cy="4254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EEAEF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Why SWASHAKTI Will Work</a:t>
            </a:r>
            <a:endParaRPr lang="en-US" sz="2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59487" y="1240631"/>
            <a:ext cx="255270" cy="2552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48715" y="1235393"/>
            <a:ext cx="2880360" cy="2658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Community-First Approach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1148715" y="1603296"/>
            <a:ext cx="12886015" cy="2724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Driven by women, for women, ensuring inclusivity and local relevance.</a:t>
            </a:r>
            <a:endParaRPr lang="en-US" sz="13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59487" y="2221349"/>
            <a:ext cx="255270" cy="2552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148715" y="2216110"/>
            <a:ext cx="2698909" cy="2658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Triple Bottom Line Impact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1148715" y="2584013"/>
            <a:ext cx="12886015" cy="2724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Simultaneously addresses hygiene, livelihood, and environmental goals.</a:t>
            </a:r>
            <a:endParaRPr lang="en-US" sz="13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59487" y="3202067"/>
            <a:ext cx="255270" cy="25527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48715" y="3196828"/>
            <a:ext cx="2127766" cy="2658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BIS Standardisation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1148715" y="3564731"/>
            <a:ext cx="12886015" cy="2724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Ensures product credibility and consumer trust through certified quality.</a:t>
            </a:r>
            <a:endParaRPr lang="en-US" sz="13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59487" y="4182785"/>
            <a:ext cx="255270" cy="25527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48715" y="4177546"/>
            <a:ext cx="3163372" cy="2658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Strong Partnership Readiness</a:t>
            </a:r>
            <a:endParaRPr lang="en-US" sz="1650" dirty="0"/>
          </a:p>
        </p:txBody>
      </p:sp>
      <p:sp>
        <p:nvSpPr>
          <p:cNvPr id="14" name="Text 8"/>
          <p:cNvSpPr/>
          <p:nvPr/>
        </p:nvSpPr>
        <p:spPr>
          <a:xfrm>
            <a:off x="1148715" y="4545449"/>
            <a:ext cx="12886015" cy="2724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Leveraging existing networks like SHGs, ASHA workers, and CSR initiatives.</a:t>
            </a:r>
            <a:endParaRPr lang="en-US" sz="13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59487" y="5163503"/>
            <a:ext cx="255270" cy="25527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148715" y="5158264"/>
            <a:ext cx="2481620" cy="2658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Proven Market Demand</a:t>
            </a:r>
            <a:endParaRPr lang="en-US" sz="1650" dirty="0"/>
          </a:p>
        </p:txBody>
      </p:sp>
      <p:sp>
        <p:nvSpPr>
          <p:cNvPr id="17" name="Text 10"/>
          <p:cNvSpPr/>
          <p:nvPr/>
        </p:nvSpPr>
        <p:spPr>
          <a:xfrm>
            <a:off x="1148715" y="5526167"/>
            <a:ext cx="12886015" cy="2724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A clear need for affordable, accessible, and hygienic menstrual products in rural areas.</a:t>
            </a:r>
            <a:endParaRPr lang="en-US" sz="130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59487" y="6144220"/>
            <a:ext cx="255270" cy="255270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148715" y="6138982"/>
            <a:ext cx="2442686" cy="2658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Replicable &amp; Adaptable</a:t>
            </a:r>
            <a:endParaRPr lang="en-US" sz="1650" dirty="0"/>
          </a:p>
        </p:txBody>
      </p:sp>
      <p:sp>
        <p:nvSpPr>
          <p:cNvPr id="20" name="Text 12"/>
          <p:cNvSpPr/>
          <p:nvPr/>
        </p:nvSpPr>
        <p:spPr>
          <a:xfrm>
            <a:off x="1148715" y="6506885"/>
            <a:ext cx="12886015" cy="2724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Simple model designed for easy replication across diverse states and regions.</a:t>
            </a:r>
            <a:endParaRPr lang="en-US" sz="1300" dirty="0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59487" y="7124938"/>
            <a:ext cx="255270" cy="255270"/>
          </a:xfrm>
          <a:prstGeom prst="rect">
            <a:avLst/>
          </a:prstGeom>
        </p:spPr>
      </p:pic>
      <p:sp>
        <p:nvSpPr>
          <p:cNvPr id="22" name="Text 13"/>
          <p:cNvSpPr/>
          <p:nvPr/>
        </p:nvSpPr>
        <p:spPr>
          <a:xfrm>
            <a:off x="1148715" y="7119699"/>
            <a:ext cx="2127766" cy="2658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DCE6"/>
                </a:solidFill>
                <a:latin typeface="Bricolage Grotesque Extra Bold" panose="020B0605040402000204" pitchFamily="34" charset="0"/>
                <a:ea typeface="Bricolage Grotesque Extra Bold" panose="020B0605040402000204" pitchFamily="34" charset="-122"/>
                <a:cs typeface="Bricolage Grotesque Extra Bold" panose="020B0605040402000204" pitchFamily="34" charset="-120"/>
              </a:rPr>
              <a:t>National Alignment</a:t>
            </a:r>
            <a:endParaRPr lang="en-US" sz="1650" dirty="0"/>
          </a:p>
        </p:txBody>
      </p:sp>
      <p:sp>
        <p:nvSpPr>
          <p:cNvPr id="23" name="Text 14"/>
          <p:cNvSpPr/>
          <p:nvPr/>
        </p:nvSpPr>
        <p:spPr>
          <a:xfrm>
            <a:off x="1148715" y="7487603"/>
            <a:ext cx="12886015" cy="2724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Directly supports key national priorities such as Digital India, Women-Led Development, Swachh Bharat, and Startup India.</a:t>
            </a:r>
            <a:endParaRPr lang="en-US" sz="1300" dirty="0"/>
          </a:p>
        </p:txBody>
      </p:sp>
      <p:sp>
        <p:nvSpPr>
          <p:cNvPr id="40" name="Rectangles 39"/>
          <p:cNvSpPr/>
          <p:nvPr/>
        </p:nvSpPr>
        <p:spPr>
          <a:xfrm>
            <a:off x="12386945" y="7549515"/>
            <a:ext cx="2173605" cy="612775"/>
          </a:xfrm>
          <a:prstGeom prst="rect">
            <a:avLst/>
          </a:prstGeom>
          <a:solidFill>
            <a:srgbClr val="090E3F"/>
          </a:solidFill>
          <a:ln>
            <a:solidFill>
              <a:srgbClr val="090E3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10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11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12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13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14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15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16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17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18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19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2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20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21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22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23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24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25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3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4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5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6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7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8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ags/tag9.xml><?xml version="1.0" encoding="utf-8"?>
<p:tagLst xmlns:p="http://schemas.openxmlformats.org/presentationml/2006/main">
  <p:tag name="KSO_WM_DIAGRAM_VIRTUALLY_FRAME" val="{&quot;height&quot;:276.83125984251967,&quot;left&quot;:0.5468503937007654,&quot;top&quot;:284.30937007874013,&quot;width&quot;:1126.6469291338583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6166</Words>
  <Application>WPS Presentation</Application>
  <PresentationFormat>On-screen Show (16:9)</PresentationFormat>
  <Paragraphs>262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5" baseType="lpstr">
      <vt:lpstr>Arial</vt:lpstr>
      <vt:lpstr>SimSun</vt:lpstr>
      <vt:lpstr>Wingdings</vt:lpstr>
      <vt:lpstr>Bricolage Grotesque Extra Bold</vt:lpstr>
      <vt:lpstr>Bricolage Grotesque Extra Bold</vt:lpstr>
      <vt:lpstr>Bricolage Grotesque Extra Bold</vt:lpstr>
      <vt:lpstr>Montserrat</vt:lpstr>
      <vt:lpstr>Montserrat</vt:lpstr>
      <vt:lpstr>Montserrat</vt:lpstr>
      <vt:lpstr>Bricolage Grotesque Light</vt:lpstr>
      <vt:lpstr>Segoe Print</vt:lpstr>
      <vt:lpstr>Bricolage Grotesque Light</vt:lpstr>
      <vt:lpstr>Bricolage Grotesque Light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Vidyankshini Vibhute</cp:lastModifiedBy>
  <cp:revision>2</cp:revision>
  <dcterms:created xsi:type="dcterms:W3CDTF">2025-12-12T08:22:00Z</dcterms:created>
  <dcterms:modified xsi:type="dcterms:W3CDTF">2025-12-16T12:29:58Z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F4BB2727339E4141BB9800B8EDF4CDEC_13</vt:lpwstr>
  </property>
  <property fmtid="{D5CDD505-2E9C-101B-9397-08002B2CF9AE}" pid="3" name="KSOProductBuildVer">
    <vt:lpwstr>1033-12.2.0.23155</vt:lpwstr>
  </property>
</Properties>
</file>